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4" r:id="rId2"/>
    <p:sldId id="276" r:id="rId3"/>
    <p:sldId id="265" r:id="rId4"/>
    <p:sldId id="309" r:id="rId5"/>
    <p:sldId id="315" r:id="rId6"/>
    <p:sldId id="311" r:id="rId7"/>
    <p:sldId id="316" r:id="rId8"/>
    <p:sldId id="314" r:id="rId9"/>
    <p:sldId id="312" r:id="rId10"/>
    <p:sldId id="310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D0D"/>
    <a:srgbClr val="F5F500"/>
    <a:srgbClr val="2B58E0"/>
    <a:srgbClr val="FF9AFF"/>
    <a:srgbClr val="BBBB00"/>
    <a:srgbClr val="FC9AFF"/>
    <a:srgbClr val="BA0E6A"/>
    <a:srgbClr val="024E88"/>
    <a:srgbClr val="FFFF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82114" autoAdjust="0"/>
  </p:normalViewPr>
  <p:slideViewPr>
    <p:cSldViewPr showGuides="1">
      <p:cViewPr varScale="1">
        <p:scale>
          <a:sx n="78" d="100"/>
          <a:sy n="78" d="100"/>
        </p:scale>
        <p:origin x="82" y="21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40" d="100"/>
          <a:sy n="140" d="100"/>
        </p:scale>
        <p:origin x="3596" y="108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1FD23-8DCB-4808-A1A7-B84C87DFFE9F}" type="datetime1">
              <a:rPr lang="de-DE" smtClean="0">
                <a:solidFill>
                  <a:srgbClr val="898989"/>
                </a:solidFill>
              </a:rPr>
              <a:t>16.01.2024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F631549-6123-42B8-A061-7DAE218C6C8A}" type="datetime1">
              <a:rPr lang="de-DE" smtClean="0"/>
              <a:t>16.01.2024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16.01.2024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97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Steigen wir direkt ein. Ein Taupunkthygrometer ist ein gerät zur </a:t>
            </a:r>
            <a:r>
              <a:rPr lang="de-DE" dirty="0" err="1"/>
              <a:t>bestimmung</a:t>
            </a:r>
            <a:r>
              <a:rPr lang="de-DE" dirty="0"/>
              <a:t> der Luftfeuchtigkeit. Die Luftfeuchtigkeit beschreibt erst einmal ganz generell die Menge an Wasserdampf in Luft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16.01.2024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01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8942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16.01.2024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420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0E98A-1058-474C-A655-67395ED9131C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35894-FA1C-41F8-A4F2-A85F4322DE82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1E9F-C02D-4E81-99EA-DA09AAFDE4FF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8E83-7EEC-4F64-9CC6-109CA4B1643A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BD85-E405-4DEA-B4A7-577B7EC03563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12D32-8FC2-45F5-AE43-6134304D4AF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38F31-3228-47AE-AF14-6408E18615D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B741-D289-49B5-BC28-FA85627EC76A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30B52-E11A-428D-8C87-E9E156D21D1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Elektro- und Informationstechnik | Integrierte Elektronische Systeme | Malte Nilges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5C6A555-9D9F-47E0-BADE-91D2C9BE53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30" y="1269000"/>
            <a:ext cx="669179" cy="539780"/>
          </a:xfrm>
          <a:prstGeom prst="rect">
            <a:avLst/>
          </a:prstGeom>
        </p:spPr>
      </p:pic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underscientific.com/calibration_support/" TargetMode="External"/><Relationship Id="rId2" Type="http://schemas.openxmlformats.org/officeDocument/2006/relationships/hyperlink" Target="http://www.atmo.arizona.edu/students/courselinks/fall15/atmo170a1s2/lecture_notes/humidity/condensation_nuclei.html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spc="-150" dirty="0">
                <a:effectLst/>
                <a:latin typeface="Arial" panose="020B0604020202020204" pitchFamily="34" charset="0"/>
              </a:rPr>
              <a:t>Design of a highly Integrated</a:t>
            </a:r>
            <a:br>
              <a:rPr lang="en-US" sz="4000" spc="-150" dirty="0">
                <a:effectLst/>
                <a:latin typeface="Arial" panose="020B0604020202020204" pitchFamily="34" charset="0"/>
              </a:rPr>
            </a:br>
            <a:r>
              <a:rPr lang="en-US" sz="4000" spc="-150" dirty="0">
                <a:effectLst/>
                <a:latin typeface="Arial" panose="020B0604020202020204" pitchFamily="34" charset="0"/>
              </a:rPr>
              <a:t>Dew Point Mirror Hygrometer</a:t>
            </a:r>
            <a:endParaRPr lang="de-DE" sz="4000" spc="-15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de-DE" sz="2400" dirty="0"/>
          </a:p>
          <a:p>
            <a:r>
              <a:rPr lang="de-DE" sz="2400" dirty="0"/>
              <a:t>Master Thesis</a:t>
            </a:r>
          </a:p>
          <a:p>
            <a:r>
              <a:rPr lang="de-DE" sz="2400" dirty="0" err="1"/>
              <a:t>Midterm</a:t>
            </a:r>
            <a:r>
              <a:rPr lang="de-DE" sz="2400" dirty="0"/>
              <a:t> </a:t>
            </a:r>
            <a:r>
              <a:rPr lang="de-DE" sz="2400" dirty="0" err="1"/>
              <a:t>Presentation</a:t>
            </a:r>
            <a:endParaRPr lang="de-DE" sz="24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70BD-E724-4832-B0BA-4DC909953D13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8BEE4-BAEC-4531-8EB9-0A169025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A7F01-CDAF-4AED-AB92-1976ACDD3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[1] </a:t>
            </a:r>
            <a:r>
              <a:rPr lang="de-DE" dirty="0">
                <a:hlinkClick r:id="rId2"/>
              </a:rPr>
              <a:t>http://www.atmo.arizona.edu/students/courselinks/fall15/atmo170a1s2/lecture_notes/humidity/condensation_nuclei.html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[2] nach </a:t>
            </a:r>
            <a:r>
              <a:rPr lang="de-DE" dirty="0">
                <a:hlinkClick r:id="rId3"/>
              </a:rPr>
              <a:t>https://www.thunderscientific.com/calibration_support/</a:t>
            </a: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7CC58-8DA0-4455-9499-C53E588CC1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C5F42-1E76-4B79-A67D-5BF3D12242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77DF3-E47E-4F57-A6B8-34C81417A9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305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BBB72-4FF5-4B04-B856-7E7CD9D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- </a:t>
            </a:r>
            <a:r>
              <a:rPr lang="de-DE" dirty="0" err="1"/>
              <a:t>humidity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85234-D8E1-4927-9FFC-F861F0C8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9696000" cy="4500000"/>
          </a:xfrm>
        </p:spPr>
        <p:txBody>
          <a:bodyPr/>
          <a:lstStyle/>
          <a:p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water</a:t>
            </a:r>
            <a:r>
              <a:rPr lang="de-DE" dirty="0"/>
              <a:t> in a gas</a:t>
            </a:r>
          </a:p>
          <a:p>
            <a:r>
              <a:rPr lang="de-DE" dirty="0" err="1"/>
              <a:t>Described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absolute [kg/m³] </a:t>
            </a:r>
            <a:r>
              <a:rPr lang="de-DE" dirty="0" err="1"/>
              <a:t>or</a:t>
            </a:r>
            <a:r>
              <a:rPr lang="de-DE" dirty="0"/>
              <a:t> relative [%] </a:t>
            </a:r>
            <a:r>
              <a:rPr lang="de-DE" dirty="0" err="1"/>
              <a:t>value</a:t>
            </a:r>
            <a:r>
              <a:rPr lang="de-DE" dirty="0"/>
              <a:t> (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equilibrium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Aim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: Development </a:t>
            </a:r>
            <a:r>
              <a:rPr lang="de-DE" dirty="0" err="1"/>
              <a:t>of</a:t>
            </a:r>
            <a:r>
              <a:rPr lang="de-DE" dirty="0"/>
              <a:t> a Dew Point Hygrometer</a:t>
            </a:r>
          </a:p>
          <a:p>
            <a:pPr lvl="1">
              <a:buFont typeface="Arial" panose="020B0604020202020204" pitchFamily="34" charset="0"/>
              <a:buChar char="→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cost-efficient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→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yet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highly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accurate</a:t>
            </a: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→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11782-FCB2-462C-8B43-3FD0D033ED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B5B97-6620-433E-B3AC-8CA7AFF394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7BCF8-16C1-4F6D-BD04-1F8612766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89DA4-4DBF-48D5-8E60-876C75B04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069000"/>
            <a:ext cx="3932928" cy="18151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6F77CC-BB32-415D-8D5C-11CC543C51BA}"/>
              </a:ext>
            </a:extLst>
          </p:cNvPr>
          <p:cNvSpPr txBox="1"/>
          <p:nvPr/>
        </p:nvSpPr>
        <p:spPr>
          <a:xfrm>
            <a:off x="3572928" y="4512104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84785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 - HYGROMETER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CAC40-D7A7-4779-92F1-FC7C3F3C3028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0C7697-30CA-4328-B109-9459CAAC9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Device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humidity</a:t>
            </a:r>
            <a:endParaRPr lang="de-DE" dirty="0"/>
          </a:p>
          <a:p>
            <a:r>
              <a:rPr lang="de-DE" dirty="0"/>
              <a:t>Different </a:t>
            </a:r>
            <a:r>
              <a:rPr lang="de-DE" dirty="0" err="1"/>
              <a:t>kinds</a:t>
            </a:r>
            <a:r>
              <a:rPr lang="de-DE" dirty="0"/>
              <a:t>: </a:t>
            </a:r>
            <a:r>
              <a:rPr lang="de-DE" dirty="0" err="1"/>
              <a:t>mechanical</a:t>
            </a:r>
            <a:r>
              <a:rPr lang="de-DE" dirty="0"/>
              <a:t>, </a:t>
            </a:r>
            <a:r>
              <a:rPr lang="de-DE" dirty="0" err="1"/>
              <a:t>electrical</a:t>
            </a:r>
            <a:r>
              <a:rPr lang="de-DE" dirty="0"/>
              <a:t>, </a:t>
            </a:r>
            <a:r>
              <a:rPr lang="de-DE" dirty="0" err="1"/>
              <a:t>optical</a:t>
            </a:r>
            <a:r>
              <a:rPr lang="de-DE" dirty="0"/>
              <a:t>, </a:t>
            </a:r>
            <a:r>
              <a:rPr lang="de-DE" dirty="0" err="1"/>
              <a:t>chemical</a:t>
            </a:r>
            <a:endParaRPr lang="de-DE" dirty="0"/>
          </a:p>
          <a:p>
            <a:endParaRPr lang="de-DE" dirty="0"/>
          </a:p>
          <a:p>
            <a:r>
              <a:rPr lang="de-DE" dirty="0"/>
              <a:t>Most </a:t>
            </a:r>
            <a:r>
              <a:rPr lang="de-DE" dirty="0" err="1"/>
              <a:t>commonly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: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ADE72120-CCEB-4608-A47C-81BF6C0D00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244533"/>
              </p:ext>
            </p:extLst>
          </p:nvPr>
        </p:nvGraphicFramePr>
        <p:xfrm>
          <a:off x="360000" y="3789001"/>
          <a:ext cx="8128000" cy="218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613846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244205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Capacitive</a:t>
                      </a:r>
                      <a:r>
                        <a:rPr lang="de-DE" dirty="0"/>
                        <a:t>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Chilled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Dewpoint</a:t>
                      </a:r>
                      <a:r>
                        <a:rPr lang="de-DE" dirty="0"/>
                        <a:t> Mirror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58929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r>
                        <a:rPr lang="de-DE" dirty="0" err="1"/>
                        <a:t>Capacitive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measurement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using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hygroscopic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dielectric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Dew </a:t>
                      </a:r>
                      <a:r>
                        <a:rPr lang="de-DE" dirty="0" err="1"/>
                        <a:t>point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temperature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measurement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using</a:t>
                      </a:r>
                      <a:r>
                        <a:rPr lang="de-DE" dirty="0"/>
                        <a:t> a </a:t>
                      </a:r>
                      <a:r>
                        <a:rPr lang="de-DE" dirty="0" err="1"/>
                        <a:t>cooled</a:t>
                      </a:r>
                      <a:r>
                        <a:rPr lang="de-DE" dirty="0"/>
                        <a:t> down </a:t>
                      </a:r>
                      <a:r>
                        <a:rPr lang="de-DE" dirty="0" err="1"/>
                        <a:t>mirror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23000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dirty="0"/>
                        <a:t>+ </a:t>
                      </a:r>
                      <a:r>
                        <a:rPr lang="de-DE" dirty="0" err="1"/>
                        <a:t>cheap</a:t>
                      </a:r>
                      <a:r>
                        <a:rPr lang="de-DE" dirty="0"/>
                        <a:t> and </a:t>
                      </a:r>
                      <a:r>
                        <a:rPr lang="de-DE" dirty="0" err="1"/>
                        <a:t>small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+ ±0.1% RH 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30521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dirty="0"/>
                        <a:t>- ±1% RH </a:t>
                      </a:r>
                      <a:r>
                        <a:rPr lang="de-DE" dirty="0" err="1"/>
                        <a:t>accuracy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expensive and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7549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de-DE" dirty="0"/>
                        <a:t>- </a:t>
                      </a:r>
                      <a:r>
                        <a:rPr lang="de-DE" dirty="0" err="1"/>
                        <a:t>long</a:t>
                      </a:r>
                      <a:r>
                        <a:rPr lang="de-DE" dirty="0"/>
                        <a:t>-term </a:t>
                      </a:r>
                      <a:r>
                        <a:rPr lang="de-DE" dirty="0" err="1"/>
                        <a:t>drift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 </a:t>
                      </a:r>
                      <a:r>
                        <a:rPr lang="de-DE" dirty="0" err="1"/>
                        <a:t>influence</a:t>
                      </a:r>
                      <a:r>
                        <a:rPr lang="de-DE" dirty="0"/>
                        <a:t> on </a:t>
                      </a:r>
                      <a:r>
                        <a:rPr lang="de-DE" dirty="0" err="1"/>
                        <a:t>measured</a:t>
                      </a:r>
                      <a:r>
                        <a:rPr lang="de-DE" dirty="0"/>
                        <a:t> gas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258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4C9E-4E60-4B84-96ED-4342DF30B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Dew Point Mirror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2C49-4087-48DD-B227-E0902ECBE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Mirror </a:t>
            </a:r>
            <a:r>
              <a:rPr lang="de-DE" dirty="0" err="1"/>
              <a:t>integrated</a:t>
            </a:r>
            <a:r>
              <a:rPr lang="de-DE" dirty="0"/>
              <a:t> thermal </a:t>
            </a:r>
            <a:r>
              <a:rPr lang="de-DE" dirty="0" err="1"/>
              <a:t>sensors</a:t>
            </a:r>
            <a:r>
              <a:rPr lang="de-DE" dirty="0"/>
              <a:t> (RTD)</a:t>
            </a:r>
          </a:p>
          <a:p>
            <a:r>
              <a:rPr lang="de-DE" dirty="0"/>
              <a:t>Peltier </a:t>
            </a:r>
            <a:r>
              <a:rPr lang="de-DE" dirty="0" err="1"/>
              <a:t>element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cooling</a:t>
            </a:r>
            <a:endParaRPr lang="de-DE" dirty="0"/>
          </a:p>
          <a:p>
            <a:r>
              <a:rPr lang="de-DE" dirty="0"/>
              <a:t>Optical </a:t>
            </a:r>
            <a:r>
              <a:rPr lang="de-DE" dirty="0" err="1"/>
              <a:t>readout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condensate</a:t>
            </a:r>
            <a:r>
              <a:rPr lang="de-DE" dirty="0"/>
              <a:t> (LED/PD)</a:t>
            </a:r>
          </a:p>
          <a:p>
            <a:r>
              <a:rPr lang="de-DE" dirty="0"/>
              <a:t>Gas </a:t>
            </a:r>
            <a:r>
              <a:rPr lang="de-DE" dirty="0" err="1"/>
              <a:t>flow</a:t>
            </a:r>
            <a:r>
              <a:rPr lang="de-DE" dirty="0"/>
              <a:t> </a:t>
            </a:r>
            <a:r>
              <a:rPr lang="de-DE" dirty="0" err="1"/>
              <a:t>control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F1775-00A5-422B-9145-DD1886BD66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913D3B-A9D4-4302-ADC9-E67518F76CE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Design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highly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Dew Point Hygrometer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FCF44E-7335-4824-83F4-3E19215722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DAED4D-C066-4257-BD4D-993DF65D80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4" t="10655" r="18474" b="16037"/>
          <a:stretch/>
        </p:blipFill>
        <p:spPr>
          <a:xfrm>
            <a:off x="6061456" y="1902606"/>
            <a:ext cx="4714544" cy="41149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176EF8-E1CF-41D7-91DC-C82B61C48871}"/>
              </a:ext>
            </a:extLst>
          </p:cNvPr>
          <p:cNvSpPr txBox="1"/>
          <p:nvPr/>
        </p:nvSpPr>
        <p:spPr>
          <a:xfrm>
            <a:off x="10607993" y="5502592"/>
            <a:ext cx="72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49360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EA2ED-8592-4C1E-92C0-A7322E15D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ACCURACY REQUIREMENTS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58F679-5202-49CB-BDA1-C95113933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0673" r="6249" b="8536"/>
          <a:stretch/>
        </p:blipFill>
        <p:spPr>
          <a:xfrm>
            <a:off x="1079996" y="1981318"/>
            <a:ext cx="6096004" cy="431800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B534D-46CE-4FC0-B8A4-ADF4DEA839D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71A6C-DCA2-46BA-B9E2-37D9CDFD8B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9FDF9-8BCE-46C7-9DEC-74F71109360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DF7571-E0BD-47D3-8036-F963CAA85A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4" t="17213" r="6940" b="9015"/>
          <a:stretch/>
        </p:blipFill>
        <p:spPr>
          <a:xfrm>
            <a:off x="1116862" y="1808482"/>
            <a:ext cx="6018911" cy="452386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956341B-9A58-4EB2-A892-D83BAFA9A5AA}"/>
              </a:ext>
            </a:extLst>
          </p:cNvPr>
          <p:cNvSpPr txBox="1">
            <a:spLocks/>
          </p:cNvSpPr>
          <p:nvPr/>
        </p:nvSpPr>
        <p:spPr>
          <a:xfrm>
            <a:off x="5374320" y="2044782"/>
            <a:ext cx="6503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dirty="0"/>
              <a:t>Δ</a:t>
            </a:r>
            <a:r>
              <a:rPr lang="de-DE" dirty="0" err="1"/>
              <a:t>T</a:t>
            </a:r>
            <a:r>
              <a:rPr lang="de-DE" baseline="-25000" dirty="0" err="1"/>
              <a:t>dew</a:t>
            </a:r>
            <a:r>
              <a:rPr lang="de-DE" dirty="0"/>
              <a:t> = 0.2 °C</a:t>
            </a:r>
          </a:p>
        </p:txBody>
      </p:sp>
      <p:pic>
        <p:nvPicPr>
          <p:cNvPr id="15" name="Content Placeholder 7">
            <a:extLst>
              <a:ext uri="{FF2B5EF4-FFF2-40B4-BE49-F238E27FC236}">
                <a16:creationId xmlns:a16="http://schemas.microsoft.com/office/drawing/2014/main" id="{1834234C-6181-44D0-BE68-22BEC1ADE82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20673" r="6249" b="8536"/>
          <a:stretch/>
        </p:blipFill>
        <p:spPr>
          <a:xfrm>
            <a:off x="1079996" y="2027698"/>
            <a:ext cx="6096004" cy="4318004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C09C804-8AFC-4EB7-A836-48F9F4FD77B5}"/>
              </a:ext>
            </a:extLst>
          </p:cNvPr>
          <p:cNvSpPr txBox="1">
            <a:spLocks/>
          </p:cNvSpPr>
          <p:nvPr/>
        </p:nvSpPr>
        <p:spPr>
          <a:xfrm>
            <a:off x="5374320" y="2051461"/>
            <a:ext cx="6503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l-GR" dirty="0"/>
              <a:t>Δ</a:t>
            </a:r>
            <a:r>
              <a:rPr lang="de-DE" dirty="0" err="1"/>
              <a:t>T</a:t>
            </a:r>
            <a:r>
              <a:rPr lang="de-DE" baseline="-25000" dirty="0" err="1"/>
              <a:t>dew</a:t>
            </a:r>
            <a:r>
              <a:rPr lang="de-DE" dirty="0"/>
              <a:t> = 0.1 °C</a:t>
            </a:r>
          </a:p>
        </p:txBody>
      </p:sp>
    </p:spTree>
    <p:extLst>
      <p:ext uri="{BB962C8B-B14F-4D97-AF65-F5344CB8AC3E}">
        <p14:creationId xmlns:p14="http://schemas.microsoft.com/office/powerpoint/2010/main" val="276111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9D75-20F4-4EB0-A3FC-A8F11956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FIRST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128D-3464-4AF1-8B05-31BBA894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Base PCB and Mirror FPC</a:t>
            </a:r>
          </a:p>
          <a:p>
            <a:r>
              <a:rPr lang="de-DE" dirty="0"/>
              <a:t>3 different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sensors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Integrated </a:t>
            </a:r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pPr lvl="1"/>
            <a:r>
              <a:rPr lang="de-DE" dirty="0" err="1"/>
              <a:t>Discrete</a:t>
            </a:r>
            <a:r>
              <a:rPr lang="de-DE" dirty="0"/>
              <a:t> NIR LED and </a:t>
            </a:r>
            <a:r>
              <a:rPr lang="de-DE" dirty="0" err="1"/>
              <a:t>photodiode</a:t>
            </a:r>
            <a:endParaRPr lang="de-DE" dirty="0"/>
          </a:p>
          <a:p>
            <a:r>
              <a:rPr lang="de-DE" dirty="0"/>
              <a:t>4 different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sensors</a:t>
            </a:r>
            <a:endParaRPr lang="de-DE" dirty="0"/>
          </a:p>
          <a:p>
            <a:r>
              <a:rPr lang="de-DE" dirty="0"/>
              <a:t>Peltier Element and </a:t>
            </a:r>
            <a:r>
              <a:rPr lang="de-DE" dirty="0" err="1"/>
              <a:t>Heatsink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49713-74BC-40C2-947F-D5C0BD4F02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CFAE5-EC15-4C81-A67E-5818E27313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6553F-39A3-4D46-83C7-24E9EBB1C6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D07D6B-E68E-48B1-8456-2BEEF0E18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94" t="9007" r="15257" b="8117"/>
          <a:stretch/>
        </p:blipFill>
        <p:spPr>
          <a:xfrm>
            <a:off x="6816000" y="1980000"/>
            <a:ext cx="2950800" cy="36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04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5D582-547E-441F-B5E0-9CFD5B687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PERFORMED TESTS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911095-5BF7-456E-B466-95D379E0D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CA4AA-FD6B-4D97-B28B-D5F15F11D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49F72-E465-4CEF-ABD6-86875FFFC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569F5-26A6-4C53-95CA-9C0A407306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Measurements</a:t>
            </a:r>
            <a:endParaRPr lang="de-DE" dirty="0"/>
          </a:p>
          <a:p>
            <a:pPr lvl="1"/>
            <a:r>
              <a:rPr lang="de-DE" dirty="0"/>
              <a:t>Long-term </a:t>
            </a:r>
            <a:r>
              <a:rPr lang="de-DE" dirty="0" err="1"/>
              <a:t>over</a:t>
            </a:r>
            <a:r>
              <a:rPr lang="de-DE" dirty="0"/>
              <a:t> 1.5h </a:t>
            </a:r>
            <a:r>
              <a:rPr lang="de-DE" dirty="0" err="1"/>
              <a:t>for</a:t>
            </a:r>
            <a:r>
              <a:rPr lang="de-DE" dirty="0"/>
              <a:t> 27°C</a:t>
            </a:r>
          </a:p>
          <a:p>
            <a:pPr lvl="1"/>
            <a:r>
              <a:rPr lang="de-DE" dirty="0"/>
              <a:t>Short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0°C – 60°C</a:t>
            </a:r>
          </a:p>
          <a:p>
            <a:pPr lvl="1"/>
            <a:endParaRPr lang="de-DE" dirty="0"/>
          </a:p>
          <a:p>
            <a:r>
              <a:rPr lang="de-DE" dirty="0"/>
              <a:t>Optical Readings</a:t>
            </a:r>
          </a:p>
          <a:p>
            <a:pPr lvl="1"/>
            <a:r>
              <a:rPr lang="de-DE" dirty="0" err="1"/>
              <a:t>Comparative</a:t>
            </a:r>
            <a:endParaRPr lang="de-DE" dirty="0"/>
          </a:p>
          <a:p>
            <a:pPr lvl="1"/>
            <a:r>
              <a:rPr lang="de-DE" dirty="0" err="1"/>
              <a:t>With</a:t>
            </a:r>
            <a:r>
              <a:rPr lang="de-DE" dirty="0"/>
              <a:t> visible light source</a:t>
            </a:r>
          </a:p>
          <a:p>
            <a:pPr lvl="1"/>
            <a:endParaRPr lang="de-DE" dirty="0"/>
          </a:p>
          <a:p>
            <a:r>
              <a:rPr lang="de-DE" dirty="0"/>
              <a:t>Manual Regulation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1597C1BC-2E50-487D-9B4B-EAAB33C059E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3" r="6897"/>
          <a:stretch/>
        </p:blipFill>
        <p:spPr>
          <a:xfrm>
            <a:off x="6456000" y="1814007"/>
            <a:ext cx="5040000" cy="4509655"/>
          </a:xfrm>
        </p:spPr>
      </p:pic>
    </p:spTree>
    <p:extLst>
      <p:ext uri="{BB962C8B-B14F-4D97-AF65-F5344CB8AC3E}">
        <p14:creationId xmlns:p14="http://schemas.microsoft.com/office/powerpoint/2010/main" val="395686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9D75-20F4-4EB0-A3FC-A8F11956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Second Iteration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2128D-3464-4AF1-8B05-31BBA8943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Base PCB and Mirror FPC</a:t>
            </a:r>
          </a:p>
          <a:p>
            <a:r>
              <a:rPr lang="de-DE" dirty="0"/>
              <a:t>Focus on </a:t>
            </a:r>
            <a:r>
              <a:rPr lang="de-DE" dirty="0" err="1"/>
              <a:t>proximity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readout</a:t>
            </a:r>
            <a:endParaRPr lang="de-DE" dirty="0"/>
          </a:p>
          <a:p>
            <a:r>
              <a:rPr lang="de-DE" dirty="0" err="1"/>
              <a:t>Capacitive</a:t>
            </a:r>
            <a:r>
              <a:rPr lang="de-DE" dirty="0"/>
              <a:t> </a:t>
            </a:r>
            <a:r>
              <a:rPr lang="de-DE" dirty="0" err="1"/>
              <a:t>readout</a:t>
            </a:r>
            <a:endParaRPr lang="de-DE" dirty="0"/>
          </a:p>
          <a:p>
            <a:r>
              <a:rPr lang="de-DE" dirty="0"/>
              <a:t>Single </a:t>
            </a:r>
            <a:r>
              <a:rPr lang="de-DE" dirty="0" err="1"/>
              <a:t>temperature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type (AS6221)</a:t>
            </a:r>
          </a:p>
          <a:p>
            <a:r>
              <a:rPr lang="de-DE" dirty="0"/>
              <a:t>Resistive </a:t>
            </a:r>
            <a:r>
              <a:rPr lang="de-DE" dirty="0" err="1"/>
              <a:t>heater</a:t>
            </a:r>
            <a:endParaRPr lang="de-DE" dirty="0"/>
          </a:p>
          <a:p>
            <a:r>
              <a:rPr lang="de-DE" dirty="0"/>
              <a:t>Air </a:t>
            </a:r>
            <a:r>
              <a:rPr lang="de-DE" dirty="0" err="1"/>
              <a:t>pressure</a:t>
            </a:r>
            <a:r>
              <a:rPr lang="de-DE" dirty="0"/>
              <a:t> </a:t>
            </a:r>
            <a:r>
              <a:rPr lang="de-DE" dirty="0" err="1"/>
              <a:t>readings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249713-74BC-40C2-947F-D5C0BD4F02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CFAE5-EC15-4C81-A67E-5818E27313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6553F-39A3-4D46-83C7-24E9EBB1C67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BF98A6-8534-419C-BDB7-0CD896C56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88010"/>
            <a:ext cx="4675242" cy="44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12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83E1E-8C71-469C-9A9A-2757EB658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Open </a:t>
            </a:r>
            <a:r>
              <a:rPr lang="de-DE" dirty="0" err="1"/>
              <a:t>Issues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F89147-4B2A-415E-B89C-33B2B57D8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Calibration</a:t>
            </a:r>
            <a:r>
              <a:rPr lang="de-DE" dirty="0"/>
              <a:t> and Test Setup</a:t>
            </a:r>
          </a:p>
          <a:p>
            <a:r>
              <a:rPr lang="de-DE" dirty="0"/>
              <a:t>Validation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optical</a:t>
            </a:r>
            <a:r>
              <a:rPr lang="de-DE" dirty="0"/>
              <a:t> </a:t>
            </a:r>
            <a:r>
              <a:rPr lang="de-DE" dirty="0" err="1"/>
              <a:t>readout</a:t>
            </a:r>
            <a:endParaRPr lang="de-DE" dirty="0"/>
          </a:p>
          <a:p>
            <a:r>
              <a:rPr lang="de-DE" dirty="0"/>
              <a:t>Determination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in </a:t>
            </a:r>
            <a:r>
              <a:rPr lang="de-DE" dirty="0" err="1"/>
              <a:t>regards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error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r>
              <a:rPr lang="de-DE" dirty="0"/>
              <a:t>Evaluation </a:t>
            </a:r>
            <a:r>
              <a:rPr lang="de-DE" dirty="0" err="1"/>
              <a:t>criteria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Accuracy</a:t>
            </a:r>
            <a:endParaRPr lang="de-DE" dirty="0"/>
          </a:p>
          <a:p>
            <a:pPr lvl="1"/>
            <a:r>
              <a:rPr lang="de-DE" dirty="0"/>
              <a:t>Precision</a:t>
            </a:r>
          </a:p>
          <a:p>
            <a:pPr lvl="1"/>
            <a:r>
              <a:rPr lang="de-DE" dirty="0"/>
              <a:t>Drift</a:t>
            </a:r>
          </a:p>
          <a:p>
            <a:pPr lvl="1"/>
            <a:r>
              <a:rPr lang="de-DE" dirty="0" err="1"/>
              <a:t>Repeatability</a:t>
            </a: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F735-54D7-4B6C-ABF3-E5A9833D920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16.01.2024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5D06B-D6CA-4FC6-8AF6-D69673A7F5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Design of a highly integrated Dew Point Hygrometer / Malte nilges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99B45-8933-4DC1-8311-AC8915A567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745767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508</Words>
  <Application>Microsoft Office PowerPoint</Application>
  <PresentationFormat>Widescreen</PresentationFormat>
  <Paragraphs>118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Calibri</vt:lpstr>
      <vt:lpstr>Wingdings</vt:lpstr>
      <vt:lpstr>Template</vt:lpstr>
      <vt:lpstr>Design of a highly Integrated Dew Point Mirror Hygrometer</vt:lpstr>
      <vt:lpstr>OVERVIEW - humidity</vt:lpstr>
      <vt:lpstr>OVERVIEW - HYGROMETER</vt:lpstr>
      <vt:lpstr>Dew Point Mirror</vt:lpstr>
      <vt:lpstr>ACCURACY REQUIREMENTS</vt:lpstr>
      <vt:lpstr>FIRST Iteration</vt:lpstr>
      <vt:lpstr>PERFORMED TESTS</vt:lpstr>
      <vt:lpstr>Second Iteration</vt:lpstr>
      <vt:lpstr>Open Issues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2023-05-22T13:08:19Z</dcterms:created>
  <dcterms:modified xsi:type="dcterms:W3CDTF">2024-01-16T13:35:14Z</dcterms:modified>
</cp:coreProperties>
</file>